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91" r:id="rId2"/>
    <p:sldMasterId id="2147483699" r:id="rId3"/>
    <p:sldMasterId id="2147483714" r:id="rId4"/>
    <p:sldMasterId id="2147483810" r:id="rId5"/>
  </p:sldMasterIdLst>
  <p:notesMasterIdLst>
    <p:notesMasterId r:id="rId25"/>
  </p:notesMasterIdLst>
  <p:sldIdLst>
    <p:sldId id="257" r:id="rId6"/>
    <p:sldId id="258" r:id="rId7"/>
    <p:sldId id="260" r:id="rId8"/>
    <p:sldId id="299" r:id="rId9"/>
    <p:sldId id="282" r:id="rId10"/>
    <p:sldId id="283" r:id="rId11"/>
    <p:sldId id="284" r:id="rId12"/>
    <p:sldId id="270" r:id="rId13"/>
    <p:sldId id="271" r:id="rId14"/>
    <p:sldId id="273" r:id="rId15"/>
    <p:sldId id="300" r:id="rId16"/>
    <p:sldId id="301" r:id="rId17"/>
    <p:sldId id="293" r:id="rId18"/>
    <p:sldId id="302" r:id="rId19"/>
    <p:sldId id="303" r:id="rId20"/>
    <p:sldId id="267" r:id="rId21"/>
    <p:sldId id="269" r:id="rId22"/>
    <p:sldId id="298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663"/>
    <a:srgbClr val="028CC7"/>
    <a:srgbClr val="8BC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44" autoAdjust="0"/>
    <p:restoredTop sz="94674"/>
  </p:normalViewPr>
  <p:slideViewPr>
    <p:cSldViewPr snapToGrid="0" snapToObjects="1">
      <p:cViewPr varScale="1">
        <p:scale>
          <a:sx n="113" d="100"/>
          <a:sy n="113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Industry Average </c:v>
                </c:pt>
              </c:strCache>
            </c:strRef>
          </c:tx>
          <c:spPr>
            <a:solidFill>
              <a:srgbClr val="028CC7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Invoice Processing Costs Per Month</c:v>
                </c:pt>
                <c:pt idx="1">
                  <c:v>Paper Check Processing Costs Per Month</c:v>
                </c:pt>
              </c:strCache>
            </c:strRef>
          </c:cat>
          <c:val>
            <c:numRef>
              <c:f>Sheet1!$B$2:$B$3</c:f>
              <c:numCache>
                <c:formatCode>"$"#,##0.00_);[Red]\("$"#,##0.00\)</c:formatCode>
                <c:ptCount val="2"/>
                <c:pt idx="0">
                  <c:v>0.0</c:v>
                </c:pt>
                <c:pt idx="1">
                  <c:v>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AvidXchange</c:v>
                </c:pt>
              </c:strCache>
            </c:strRef>
          </c:tx>
          <c:spPr>
            <a:solidFill>
              <a:srgbClr val="8BC144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Invoice Processing Costs Per Month</c:v>
                </c:pt>
                <c:pt idx="1">
                  <c:v>Paper Check Processing Costs Per Month</c:v>
                </c:pt>
              </c:strCache>
            </c:strRef>
          </c:cat>
          <c:val>
            <c:numRef>
              <c:f>Sheet1!$C$2:$C$3</c:f>
              <c:numCache>
                <c:formatCode>"$"#,##0.00_);[Red]\("$"#,##0.00\)</c:formatCode>
                <c:ptCount val="2"/>
                <c:pt idx="0">
                  <c:v>0.0</c:v>
                </c:pt>
                <c:pt idx="1">
                  <c:v>0.0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626390864"/>
        <c:axId val="626393184"/>
      </c:barChart>
      <c:catAx>
        <c:axId val="6263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93184"/>
        <c:crosses val="autoZero"/>
        <c:auto val="1"/>
        <c:lblAlgn val="ctr"/>
        <c:lblOffset val="100"/>
        <c:noMultiLvlLbl val="0"/>
      </c:catAx>
      <c:valAx>
        <c:axId val="626393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9F506-887F-46BC-9BB3-1AB8A021A6DF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9C8C9-2B14-433E-81D1-668AF80F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0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0" y="2482030"/>
            <a:ext cx="9875520" cy="1653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051300"/>
            <a:ext cx="10363200" cy="131058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489994"/>
            <a:ext cx="8534400" cy="7584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19" y="6366294"/>
            <a:ext cx="4849384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5080" y="2482030"/>
            <a:ext cx="9875520" cy="165354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354F"/>
                </a:solidFill>
              </a:rPr>
              <a:t>Click to edit Master subtitle style</a:t>
            </a:r>
            <a:endParaRPr lang="en-US" sz="3200" dirty="0">
              <a:solidFill>
                <a:srgbClr val="00354F"/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53816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354F"/>
                </a:solidFill>
              </a:rPr>
              <a:t>Click to edit Master subtitle style</a:t>
            </a:r>
            <a:endParaRPr lang="en-US" sz="3200" dirty="0">
              <a:solidFill>
                <a:srgbClr val="00354F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6115050"/>
            <a:ext cx="3143250" cy="6163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686" y="1"/>
            <a:ext cx="12202687" cy="6210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57"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924" y="2646461"/>
            <a:ext cx="11026501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924" y="1146273"/>
            <a:ext cx="11026501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06745" y="6366294"/>
            <a:ext cx="4849384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654B8A-7F20-7649-A5EC-323007CCE19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4957"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A4D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00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0" y="2482030"/>
            <a:ext cx="9875520" cy="1653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051300"/>
            <a:ext cx="10363200" cy="131058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489994"/>
            <a:ext cx="8534400" cy="7584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19" y="6366294"/>
            <a:ext cx="4849384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686" y="1"/>
            <a:ext cx="12202687" cy="6210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57"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924" y="2646461"/>
            <a:ext cx="11026501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924" y="1146273"/>
            <a:ext cx="11026501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06745" y="6366294"/>
            <a:ext cx="4849384" cy="365125"/>
          </a:xfr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654B8A-7F20-7649-A5EC-323007CCE19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4957"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4" b="51646"/>
          <a:stretch/>
        </p:blipFill>
        <p:spPr>
          <a:xfrm>
            <a:off x="-251701" y="1242559"/>
            <a:ext cx="12695402" cy="48455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4E74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94C84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5AA3D2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964E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354F"/>
                </a:solidFill>
              </a:rPr>
              <a:t>Click to edit Master subtitle style</a:t>
            </a:r>
            <a:endParaRPr lang="en-US" sz="3200" dirty="0">
              <a:solidFill>
                <a:srgbClr val="00354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53816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354F"/>
                </a:solidFill>
              </a:rPr>
              <a:t>Click to edit Master subtitle style</a:t>
            </a:r>
            <a:endParaRPr lang="en-US" sz="3200" dirty="0">
              <a:solidFill>
                <a:srgbClr val="00354F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6115050"/>
            <a:ext cx="3143250" cy="6163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4" b="51646"/>
          <a:stretch/>
        </p:blipFill>
        <p:spPr>
          <a:xfrm>
            <a:off x="-251701" y="1242559"/>
            <a:ext cx="12695402" cy="48455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A4D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00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456660"/>
            <a:ext cx="12192000" cy="4827182"/>
          </a:xfrm>
          <a:prstGeom prst="rect">
            <a:avLst/>
          </a:prstGeom>
          <a:solidFill>
            <a:srgbClr val="009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56660"/>
            <a:ext cx="12192000" cy="4827182"/>
          </a:xfrm>
          <a:prstGeom prst="rect">
            <a:avLst/>
          </a:prstGeom>
          <a:solidFill>
            <a:srgbClr val="00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56660"/>
            <a:ext cx="12192000" cy="4827182"/>
          </a:xfrm>
          <a:prstGeom prst="rect">
            <a:avLst/>
          </a:prstGeom>
          <a:solidFill>
            <a:srgbClr val="009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56660"/>
            <a:ext cx="12192000" cy="4827182"/>
          </a:xfrm>
          <a:prstGeom prst="rect">
            <a:avLst/>
          </a:prstGeom>
          <a:solidFill>
            <a:srgbClr val="94C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4E74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838200" y="1015069"/>
            <a:ext cx="10515600" cy="63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009BD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004E74"/>
                </a:solidFill>
              </a:rPr>
              <a:t>Click to edit Master title style</a:t>
            </a:r>
            <a:endParaRPr lang="en-US" sz="2400" dirty="0">
              <a:solidFill>
                <a:srgbClr val="004E74"/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64844" y="6576636"/>
            <a:ext cx="2743200" cy="243183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1B75A-4B3E-0D46-AE44-AAB3C0C7C830}" type="datetimeFigureOut">
              <a:rPr lang="en-US" smtClean="0"/>
              <a:t>11/9/17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255214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790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614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03184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94C84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9251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916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206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1822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3478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5AA3D2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964E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theme" Target="../theme/theme2.xml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theme" Target="../theme/theme4.xml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4.xml"/><Relationship Id="rId22" Type="http://schemas.openxmlformats.org/officeDocument/2006/relationships/theme" Target="../theme/theme5.xml"/><Relationship Id="rId23" Type="http://schemas.openxmlformats.org/officeDocument/2006/relationships/image" Target="../media/image6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/>
          <a:srcRect t="5110" r="2568" b="43096"/>
          <a:stretch/>
        </p:blipFill>
        <p:spPr>
          <a:xfrm>
            <a:off x="2" y="6731417"/>
            <a:ext cx="11936697" cy="1336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8641"/>
            <a:ext cx="10972800" cy="428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TRIANGLE.png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8" b="44546"/>
          <a:stretch/>
        </p:blipFill>
        <p:spPr>
          <a:xfrm>
            <a:off x="11718509" y="6313685"/>
            <a:ext cx="490424" cy="5609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65" r:id="rId15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4267" kern="1200" cap="all">
          <a:solidFill>
            <a:srgbClr val="0078B9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78B9"/>
        </a:buClr>
        <a:buSzPct val="100000"/>
        <a:buFont typeface="Wingdings" charset="2"/>
        <a:buChar char="§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06"/>
          <a:stretch/>
        </p:blipFill>
        <p:spPr>
          <a:xfrm>
            <a:off x="-251701" y="-47064"/>
            <a:ext cx="12695402" cy="69521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1" y="6255979"/>
            <a:ext cx="2954407" cy="452477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/>
          <a:srcRect t="5110" r="2568" b="43096"/>
          <a:stretch/>
        </p:blipFill>
        <p:spPr>
          <a:xfrm>
            <a:off x="2" y="6731417"/>
            <a:ext cx="11936697" cy="1336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8641"/>
            <a:ext cx="10972800" cy="428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TRIANGLE.png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8" b="44546"/>
          <a:stretch/>
        </p:blipFill>
        <p:spPr>
          <a:xfrm>
            <a:off x="11718509" y="6313685"/>
            <a:ext cx="490424" cy="5609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4267" kern="1200" cap="all">
          <a:solidFill>
            <a:srgbClr val="0078B9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78B9"/>
        </a:buClr>
        <a:buSzPct val="100000"/>
        <a:buFont typeface="Wingdings" charset="2"/>
        <a:buChar char="§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06"/>
          <a:stretch/>
        </p:blipFill>
        <p:spPr>
          <a:xfrm>
            <a:off x="-251701" y="-47064"/>
            <a:ext cx="12695402" cy="69521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1" y="6255979"/>
            <a:ext cx="2954407" cy="452477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6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06"/>
          <a:stretch/>
        </p:blipFill>
        <p:spPr>
          <a:xfrm>
            <a:off x="-4400" y="0"/>
            <a:ext cx="12196399" cy="66788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3225"/>
            <a:ext cx="10515600" cy="63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937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89" y="6549007"/>
            <a:ext cx="12190412" cy="321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4193382" y="6356350"/>
            <a:ext cx="3805237" cy="420679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750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/>
          <a:stretch/>
        </p:blipFill>
        <p:spPr>
          <a:xfrm>
            <a:off x="5098941" y="6276943"/>
            <a:ext cx="2053667" cy="5794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1173"/>
            <a:ext cx="27432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004E7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94C84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94C84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94C84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94C84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94C84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59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hyperlink" Target="http://www.avidxchange.com/page/45-day-implementation-prici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27.jp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53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502" y="4848752"/>
            <a:ext cx="8537700" cy="9359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Sell AP Automation to Your Organization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91947" y="2022768"/>
            <a:ext cx="804809" cy="93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267" kern="1200" cap="all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25502" y="2899045"/>
            <a:ext cx="8537700" cy="93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267" kern="1200" cap="all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 Your Company Logo Here</a:t>
            </a:r>
            <a:endParaRPr lang="en-US" cap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44" y="1073757"/>
            <a:ext cx="5792612" cy="10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0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184826"/>
            <a:ext cx="10972800" cy="711200"/>
          </a:xfrm>
        </p:spPr>
        <p:txBody>
          <a:bodyPr>
            <a:normAutofit/>
          </a:bodyPr>
          <a:lstStyle/>
          <a:p>
            <a:r>
              <a:rPr lang="en-US" dirty="0"/>
              <a:t>IMPACT OF AUTOMATING PAYABLES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97" y="1190326"/>
            <a:ext cx="7377607" cy="45872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1673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571500" y="333225"/>
            <a:ext cx="10782300" cy="634335"/>
          </a:xfrm>
        </p:spPr>
        <p:txBody>
          <a:bodyPr>
            <a:normAutofit/>
          </a:bodyPr>
          <a:lstStyle/>
          <a:p>
            <a:r>
              <a:rPr lang="en-US" dirty="0"/>
              <a:t>IMPACT OF AUTOMATING PAYABLES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37655"/>
            <a:ext cx="4623204" cy="4623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05" y="1337655"/>
            <a:ext cx="4623204" cy="46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44" y="2235200"/>
            <a:ext cx="7340602" cy="48937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585788" y="333225"/>
            <a:ext cx="10768012" cy="634335"/>
          </a:xfrm>
        </p:spPr>
        <p:txBody>
          <a:bodyPr>
            <a:normAutofit/>
          </a:bodyPr>
          <a:lstStyle/>
          <a:p>
            <a:r>
              <a:rPr lang="en-US" dirty="0"/>
              <a:t>IMPACT OF AUTOMATING PAYABLES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7" y="101543"/>
            <a:ext cx="7392811" cy="492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1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/>
          </a:bodyPr>
          <a:lstStyle/>
          <a:p>
            <a:r>
              <a:rPr lang="en-US" dirty="0" smtClean="0"/>
              <a:t>ROI </a:t>
            </a:r>
            <a:r>
              <a:rPr lang="en-US" dirty="0" smtClean="0"/>
              <a:t>CALCULATOR RESULTS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876577"/>
            <a:ext cx="10972800" cy="7189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Edit Numbers based on ROI Calculator Results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90" y="1614421"/>
            <a:ext cx="3440308" cy="3263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4" y="1657041"/>
            <a:ext cx="3212939" cy="3364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98108" y="564703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2400" dirty="0" smtClean="0">
              <a:solidFill>
                <a:srgbClr val="009BD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3047" y="5000872"/>
            <a:ext cx="4744994" cy="1047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184663"/>
                </a:solidFill>
              </a:rPr>
              <a:t>$0.00</a:t>
            </a:r>
          </a:p>
          <a:p>
            <a:pPr algn="ctr"/>
            <a:r>
              <a:rPr lang="en-US" sz="2400" b="1" dirty="0" smtClean="0">
                <a:solidFill>
                  <a:srgbClr val="184663"/>
                </a:solidFill>
              </a:rPr>
              <a:t>Your Tota</a:t>
            </a:r>
            <a:r>
              <a:rPr lang="en-US" sz="2400" b="1" dirty="0" smtClean="0">
                <a:solidFill>
                  <a:srgbClr val="184663"/>
                </a:solidFill>
              </a:rPr>
              <a:t>l Savings Per Month</a:t>
            </a:r>
            <a:endParaRPr lang="en-US" sz="2400" b="1" dirty="0" smtClean="0">
              <a:solidFill>
                <a:srgbClr val="18466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8103" y="5000872"/>
            <a:ext cx="4744994" cy="1047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184663"/>
                </a:solidFill>
              </a:rPr>
              <a:t>0</a:t>
            </a:r>
          </a:p>
          <a:p>
            <a:pPr algn="ctr"/>
            <a:r>
              <a:rPr lang="en-US" sz="2400" b="1" dirty="0" smtClean="0">
                <a:solidFill>
                  <a:srgbClr val="184663"/>
                </a:solidFill>
              </a:rPr>
              <a:t>Your Man Hours Saved Per Month</a:t>
            </a:r>
            <a:endParaRPr lang="en-US" sz="2400" b="1" dirty="0" smtClean="0">
              <a:solidFill>
                <a:srgbClr val="1846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79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/>
          </a:bodyPr>
          <a:lstStyle/>
          <a:p>
            <a:r>
              <a:rPr lang="en-US" dirty="0" smtClean="0"/>
              <a:t>ROI </a:t>
            </a:r>
            <a:r>
              <a:rPr lang="en-US" dirty="0" smtClean="0"/>
              <a:t>CALCULATOR 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116438"/>
              </p:ext>
            </p:extLst>
          </p:nvPr>
        </p:nvGraphicFramePr>
        <p:xfrm>
          <a:off x="609600" y="1391297"/>
          <a:ext cx="10972800" cy="484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6"/>
          <p:cNvSpPr txBox="1">
            <a:spLocks/>
          </p:cNvSpPr>
          <p:nvPr/>
        </p:nvSpPr>
        <p:spPr>
          <a:xfrm>
            <a:off x="609600" y="839627"/>
            <a:ext cx="10972800" cy="71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94C841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Edit Numbers below </a:t>
            </a:r>
            <a:r>
              <a:rPr lang="mr-IN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&gt; Chart Design -&gt; Edit Excel Data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/>
          </a:bodyPr>
          <a:lstStyle/>
          <a:p>
            <a:r>
              <a:rPr lang="en-US" dirty="0" smtClean="0"/>
              <a:t>ROI </a:t>
            </a:r>
            <a:r>
              <a:rPr lang="en-US" dirty="0" smtClean="0"/>
              <a:t>CALCULATOR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3" y="880533"/>
            <a:ext cx="5096934" cy="5096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880533"/>
            <a:ext cx="5099766" cy="50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45-DAY IMPLEMENTATION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736573"/>
            <a:ext cx="10515600" cy="4351338"/>
          </a:xfrm>
        </p:spPr>
        <p:txBody>
          <a:bodyPr/>
          <a:lstStyle/>
          <a:p>
            <a:pPr marL="457200" indent="-457200">
              <a:spcBef>
                <a:spcPct val="0"/>
              </a:spcBef>
            </a:pPr>
            <a:r>
              <a:rPr lang="en-US" altLang="en-US" sz="3600" dirty="0"/>
              <a:t>Why should we automate, and why now? </a:t>
            </a:r>
          </a:p>
          <a:p>
            <a:pPr marL="914400" lvl="1" indent="-457200">
              <a:spcBef>
                <a:spcPct val="0"/>
              </a:spcBef>
            </a:pPr>
            <a:r>
              <a:rPr lang="en-US" altLang="en-US" sz="2800" dirty="0"/>
              <a:t>It will immediately save time and money, and also enable our AP department to pursue higher-level tasks that will save the company even more money. </a:t>
            </a:r>
            <a:r>
              <a:rPr lang="en-US" altLang="en-US" sz="2800" dirty="0" smtClean="0"/>
              <a:t/>
            </a:r>
            <a:br>
              <a:rPr lang="en-US" altLang="en-US" sz="2800" dirty="0" smtClean="0"/>
            </a:br>
            <a:endParaRPr lang="en-US" altLang="en-US" sz="2800" dirty="0"/>
          </a:p>
          <a:p>
            <a:pPr marL="457200" indent="-457200">
              <a:spcBef>
                <a:spcPct val="0"/>
              </a:spcBef>
            </a:pPr>
            <a:r>
              <a:rPr lang="en-US" altLang="en-US" sz="3600" dirty="0"/>
              <a:t>Why should we do it now? </a:t>
            </a:r>
          </a:p>
          <a:p>
            <a:pPr marL="914400" lvl="1" indent="-457200">
              <a:spcBef>
                <a:spcPct val="0"/>
              </a:spcBef>
            </a:pPr>
            <a:r>
              <a:rPr lang="en-US" altLang="en-US" sz="2800" dirty="0"/>
              <a:t>Because we are losing money with each day spent committed to the manual, paper-based process. </a:t>
            </a:r>
          </a:p>
          <a:p>
            <a:pPr marL="914400" lvl="1" indent="-457200">
              <a:spcBef>
                <a:spcPct val="0"/>
              </a:spcBef>
            </a:pPr>
            <a:r>
              <a:rPr lang="en-US" altLang="en-US" sz="2800" dirty="0" err="1"/>
              <a:t>AvidXchange</a:t>
            </a:r>
            <a:r>
              <a:rPr lang="en-US" altLang="en-US" sz="2800" dirty="0"/>
              <a:t> has a </a:t>
            </a:r>
            <a:r>
              <a:rPr lang="en-US" altLang="en-US" sz="2800" dirty="0">
                <a:hlinkClick r:id="rId2"/>
              </a:rPr>
              <a:t>45-day implementation guarantee</a:t>
            </a:r>
            <a:r>
              <a:rPr lang="en-US" altLang="en-US" sz="2800" dirty="0"/>
              <a:t>, so we could automate and start seeing savings very soon.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98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03348" y="6537747"/>
            <a:ext cx="3120939" cy="365125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0" y="324697"/>
            <a:ext cx="11532440" cy="57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1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r="539" b="12402"/>
          <a:stretch/>
        </p:blipFill>
        <p:spPr>
          <a:xfrm>
            <a:off x="0" y="-4760"/>
            <a:ext cx="12192000" cy="6555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03"/>
            <a:ext cx="10972800" cy="646545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193382" y="6356350"/>
            <a:ext cx="3805237" cy="420679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75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/>
          <a:stretch/>
        </p:blipFill>
        <p:spPr>
          <a:xfrm>
            <a:off x="5098941" y="6276943"/>
            <a:ext cx="2053667" cy="5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2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825502" y="4848752"/>
            <a:ext cx="8537700" cy="9359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Sell AP Automation to Your Organization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691947" y="2022768"/>
            <a:ext cx="804809" cy="93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267" kern="1200" cap="all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825502" y="2899045"/>
            <a:ext cx="8537700" cy="93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267" kern="1200" cap="all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Insert Your Company Logo Here</a:t>
            </a:r>
            <a:endParaRPr lang="en-US" cap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44" y="1088045"/>
            <a:ext cx="5792612" cy="10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4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/>
              <a:t>Overview of AvidXchange</a:t>
            </a:r>
          </a:p>
          <a:p>
            <a:pPr lvl="0"/>
            <a:r>
              <a:rPr lang="en-US" sz="3200" dirty="0"/>
              <a:t>What are AP and Payment Automation?</a:t>
            </a:r>
          </a:p>
          <a:p>
            <a:pPr lvl="0"/>
            <a:r>
              <a:rPr lang="en-US" sz="3200" dirty="0"/>
              <a:t>Impact of Automating Payables</a:t>
            </a:r>
          </a:p>
          <a:p>
            <a:pPr lvl="0"/>
            <a:r>
              <a:rPr lang="en-US" sz="3200" dirty="0"/>
              <a:t>Return on Investment</a:t>
            </a:r>
          </a:p>
          <a:p>
            <a:pPr lvl="0"/>
            <a:r>
              <a:rPr lang="en-US" sz="3200" dirty="0"/>
              <a:t>45-Day Implementation </a:t>
            </a:r>
          </a:p>
          <a:p>
            <a:endParaRPr lang="en-US" sz="3200" dirty="0"/>
          </a:p>
          <a:p>
            <a:pPr lvl="1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59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9672" y="1478843"/>
            <a:ext cx="5336017" cy="4609223"/>
          </a:xfrm>
        </p:spPr>
        <p:txBody>
          <a:bodyPr>
            <a:normAutofit/>
          </a:bodyPr>
          <a:lstStyle/>
          <a:p>
            <a:r>
              <a:rPr lang="en-US" sz="3000" dirty="0"/>
              <a:t>AvidXchange revolutionizes the way companies pay their bills.</a:t>
            </a:r>
          </a:p>
          <a:p>
            <a:r>
              <a:rPr lang="en-US" sz="3000" dirty="0"/>
              <a:t>An industry leader in automating invoice and payment processes for midmarket companies</a:t>
            </a:r>
          </a:p>
          <a:p>
            <a:r>
              <a:rPr lang="en-US" sz="3000" dirty="0"/>
              <a:t>More than 6,000 clients throughout North </a:t>
            </a:r>
            <a:r>
              <a:rPr lang="en-US" sz="3000" dirty="0" smtClean="0"/>
              <a:t>America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IS AVIDXCHANGE?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73" y="598206"/>
            <a:ext cx="5366796" cy="53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9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668"/>
            <a:ext cx="10515600" cy="634335"/>
          </a:xfrm>
        </p:spPr>
        <p:txBody>
          <a:bodyPr>
            <a:normAutofit/>
          </a:bodyPr>
          <a:lstStyle/>
          <a:p>
            <a:r>
              <a:rPr lang="en-US" dirty="0" smtClean="0"/>
              <a:t>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1" y="1039108"/>
            <a:ext cx="10118538" cy="51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3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80" y="248356"/>
            <a:ext cx="5655416" cy="5828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617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28532" y="1253067"/>
            <a:ext cx="7972955" cy="4835000"/>
          </a:xfrm>
        </p:spPr>
        <p:txBody>
          <a:bodyPr>
            <a:noAutofit/>
          </a:bodyPr>
          <a:lstStyle/>
          <a:p>
            <a:r>
              <a:rPr lang="en-US" sz="3000" dirty="0"/>
              <a:t>Cloud-based solution that integrates with accounting system software to help companies streamline their Accounts Payable workflow, removing manual tasks and paper in the process. </a:t>
            </a:r>
          </a:p>
          <a:p>
            <a:r>
              <a:rPr lang="en-US" sz="3000" dirty="0"/>
              <a:t>Eliminates tedious tasks like opening the mail, manual data entry, and filing stacks of paper. </a:t>
            </a:r>
          </a:p>
          <a:p>
            <a:r>
              <a:rPr lang="en-US" sz="3000" dirty="0"/>
              <a:t>Eliminates paper invoices and checks altogether and creates new time for high-level strategic tasks. </a:t>
            </a:r>
          </a:p>
          <a:p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8311" y="333225"/>
            <a:ext cx="10755489" cy="634335"/>
          </a:xfrm>
        </p:spPr>
        <p:txBody>
          <a:bodyPr>
            <a:normAutofit/>
          </a:bodyPr>
          <a:lstStyle/>
          <a:p>
            <a:r>
              <a:rPr lang="en-US" dirty="0" smtClean="0"/>
              <a:t>WHAT ARE AP AND PAYMENT AUTOMATION?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962" y="998426"/>
            <a:ext cx="4458462" cy="445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51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43538" y="1546578"/>
            <a:ext cx="6138862" cy="454148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Automation has been shown to reduce operating costs and processing time.</a:t>
            </a:r>
          </a:p>
          <a:p>
            <a:r>
              <a:rPr lang="en-US" sz="3000" dirty="0">
                <a:solidFill>
                  <a:schemeClr val="tx1"/>
                </a:solidFill>
              </a:rPr>
              <a:t>Added time can be utilized to negotiate vendor discounts and rebate procurement instead of copying and scanning files or searching for misplaced invoices.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/>
          </a:bodyPr>
          <a:lstStyle/>
          <a:p>
            <a:r>
              <a:rPr lang="en-US" dirty="0" smtClean="0"/>
              <a:t>WHAT ARE AP AND PAYMENT AUTOMATION?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056"/>
            <a:ext cx="5632578" cy="562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5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6148" y="6492875"/>
            <a:ext cx="3120938" cy="365125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40"/>
            <a:ext cx="12192000" cy="54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5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31849" y="6492875"/>
            <a:ext cx="3120938" cy="365125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40"/>
            <a:ext cx="12192000" cy="54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560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vidRev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vidRev_2017" id="{29F8CAB0-7946-4248-8DA4-09E3125ED848}" vid="{A5B6C705-79B2-6F4D-BD81-BD399681E80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vidRev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vidRev_2017" id="{29F8CAB0-7946-4248-8DA4-09E3125ED848}" vid="{A5B6C705-79B2-6F4D-BD81-BD399681E801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vid2018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2400" dirty="0" smtClean="0">
            <a:solidFill>
              <a:srgbClr val="009BD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id2018" id="{77C8572A-E680-B44C-B3A0-F3AA17C8E9B8}" vid="{478EF3E3-206B-A040-96DD-47210133768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AvidRev_2017</Template>
  <TotalTime>2371</TotalTime>
  <Words>302</Words>
  <Application>Microsoft Macintosh PowerPoint</Application>
  <PresentationFormat>Widescreen</PresentationFormat>
  <Paragraphs>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Calibri Light</vt:lpstr>
      <vt:lpstr>Mangal</vt:lpstr>
      <vt:lpstr>Wingdings</vt:lpstr>
      <vt:lpstr>Arial</vt:lpstr>
      <vt:lpstr>AvidRev_2017</vt:lpstr>
      <vt:lpstr>Custom Design</vt:lpstr>
      <vt:lpstr>1_AvidRev_2017</vt:lpstr>
      <vt:lpstr>1_Custom Design</vt:lpstr>
      <vt:lpstr>Avid2018</vt:lpstr>
      <vt:lpstr>How to Sell AP Automation to Your Organization</vt:lpstr>
      <vt:lpstr>AGENDA</vt:lpstr>
      <vt:lpstr>WHO IS AVIDXCHANGE?</vt:lpstr>
      <vt:lpstr>LOCATIONS</vt:lpstr>
      <vt:lpstr>PowerPoint Presentation</vt:lpstr>
      <vt:lpstr>WHAT ARE AP AND PAYMENT AUTOMATION?</vt:lpstr>
      <vt:lpstr>WHAT ARE AP AND PAYMENT AUTOMATION?</vt:lpstr>
      <vt:lpstr>PowerPoint Presentation</vt:lpstr>
      <vt:lpstr>PowerPoint Presentation</vt:lpstr>
      <vt:lpstr>IMPACT OF AUTOMATING PAYABLES</vt:lpstr>
      <vt:lpstr>IMPACT OF AUTOMATING PAYABLES</vt:lpstr>
      <vt:lpstr>IMPACT OF AUTOMATING PAYABLES</vt:lpstr>
      <vt:lpstr>ROI CALCULATOR RESULTS</vt:lpstr>
      <vt:lpstr>ROI CALCULATOR RESULTS</vt:lpstr>
      <vt:lpstr>ROI CALCULATOR RESULTS</vt:lpstr>
      <vt:lpstr>45-DAY IMPLEMENTATION</vt:lpstr>
      <vt:lpstr>PowerPoint Presentation</vt:lpstr>
      <vt:lpstr>QUESTIONS?</vt:lpstr>
      <vt:lpstr>How to Sell AP Automation to Your Organization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before it’s too late</dc:title>
  <dc:creator>Jennifer Ittenbach</dc:creator>
  <cp:lastModifiedBy>Brooke Fremeau</cp:lastModifiedBy>
  <cp:revision>37</cp:revision>
  <dcterms:created xsi:type="dcterms:W3CDTF">2017-10-23T14:42:29Z</dcterms:created>
  <dcterms:modified xsi:type="dcterms:W3CDTF">2017-11-09T19:47:40Z</dcterms:modified>
</cp:coreProperties>
</file>